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26212800" cy="14630400"/>
  <p:notesSz cx="6858000" cy="9144000"/>
  <p:embeddedFontLst>
    <p:embeddedFont>
      <p:font typeface="Chau Philomene" charset="1" panose="02000806040000020003"/>
      <p:regular r:id="rId9"/>
    </p:embeddedFont>
    <p:embeddedFont>
      <p:font typeface="Arial MT Pro" charset="1" panose="020B0502020202020204"/>
      <p:regular r:id="rId10"/>
    </p:embeddedFont>
    <p:embeddedFont>
      <p:font typeface="Open Sauce SemiBold" charset="1" panose="00000700000000000000"/>
      <p:regular r:id="rId11"/>
    </p:embeddedFont>
    <p:embeddedFont>
      <p:font typeface="Barlow Bold" charset="1" panose="00000800000000000000"/>
      <p:regular r:id="rId12"/>
    </p:embeddedFont>
    <p:embeddedFont>
      <p:font typeface="Barlow Medium" charset="1" panose="00000600000000000000"/>
      <p:regular r:id="rId13"/>
    </p:embeddedFont>
    <p:embeddedFont>
      <p:font typeface="Sacramento" charset="1" panose="02000507000000020000"/>
      <p:regular r:id="rId14"/>
    </p:embeddedFont>
    <p:embeddedFont>
      <p:font typeface="Roboto Condensed" charset="1" panose="02000000000000000000"/>
      <p:regular r:id="rId15"/>
    </p:embeddedFont>
    <p:embeddedFont>
      <p:font typeface="Roboto" charset="1" panose="02000000000000000000"/>
      <p:regular r:id="rId16"/>
    </p:embeddedFont>
    <p:embeddedFont>
      <p:font typeface="Barlow Condensed Bold" charset="1" panose="00000706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46402"/>
          </a:xfrm>
          <a:custGeom>
            <a:avLst/>
            <a:gdLst/>
            <a:ahLst/>
            <a:cxnLst/>
            <a:rect r="r" b="b" t="t" l="l"/>
            <a:pathLst>
              <a:path h="14646402" w="26212800">
                <a:moveTo>
                  <a:pt x="0" y="0"/>
                </a:moveTo>
                <a:lnTo>
                  <a:pt x="26212800" y="0"/>
                </a:lnTo>
                <a:lnTo>
                  <a:pt x="26212800" y="14646402"/>
                </a:lnTo>
                <a:lnTo>
                  <a:pt x="0" y="14646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28077" y="403525"/>
            <a:ext cx="17491115" cy="12280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11"/>
              </a:lnSpc>
            </a:pPr>
            <a:r>
              <a:rPr lang="en-US" sz="7150" spc="21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Systemic Risk: The Interconnected Threat Matrix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0940" y="2258487"/>
            <a:ext cx="5962174" cy="538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3"/>
              </a:lnSpc>
            </a:pPr>
            <a:r>
              <a:rPr lang="en-US" sz="3159" spc="145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THIRD-PARTY AGGREGATION RISK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95052" y="2939193"/>
            <a:ext cx="5334744" cy="2488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84"/>
              </a:lnSpc>
            </a:pPr>
            <a:r>
              <a:rPr lang="en-US" sz="4003" spc="48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The Aggregation Effect</a:t>
            </a:r>
          </a:p>
          <a:p>
            <a:pPr algn="r">
              <a:lnSpc>
                <a:spcPts val="2868"/>
              </a:lnSpc>
            </a:pPr>
            <a:r>
              <a:rPr lang="en-US" sz="2400" spc="-40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A breach at a single shared</a:t>
            </a:r>
          </a:p>
          <a:p>
            <a:pPr algn="r">
              <a:lnSpc>
                <a:spcPts val="2868"/>
              </a:lnSpc>
            </a:pPr>
            <a:r>
              <a:rPr lang="en-US" sz="2400" spc="16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technology or supply chain</a:t>
            </a:r>
          </a:p>
          <a:p>
            <a:pPr algn="r">
              <a:lnSpc>
                <a:spcPts val="2868"/>
              </a:lnSpc>
            </a:pPr>
            <a:r>
              <a:rPr lang="en-US" sz="2400" spc="-4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partner can compromise</a:t>
            </a:r>
          </a:p>
          <a:p>
            <a:pPr algn="r">
              <a:lnSpc>
                <a:spcPts val="2868"/>
              </a:lnSpc>
            </a:pPr>
            <a:r>
              <a:rPr lang="en-US" sz="2400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hundreds of downstream</a:t>
            </a:r>
          </a:p>
          <a:p>
            <a:pPr algn="r">
              <a:lnSpc>
                <a:spcPts val="2868"/>
              </a:lnSpc>
            </a:pPr>
            <a:r>
              <a:rPr lang="en-US" sz="2400">
                <a:solidFill>
                  <a:srgbClr val="272B2D"/>
                </a:solidFill>
                <a:latin typeface="Arial MT Pro"/>
                <a:ea typeface="Arial MT Pro"/>
                <a:cs typeface="Arial MT Pro"/>
                <a:sym typeface="Arial MT Pro"/>
              </a:rPr>
              <a:t>banks simultaneously.</a:t>
            </a:r>
          </a:p>
        </p:txBody>
      </p:sp>
      <p:sp>
        <p:nvSpPr>
          <p:cNvPr name="TextBox 6" id="6"/>
          <p:cNvSpPr txBox="true"/>
          <p:nvPr/>
        </p:nvSpPr>
        <p:spPr>
          <a:xfrm rot="1857825">
            <a:off x="9078362" y="7386993"/>
            <a:ext cx="990600" cy="257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8"/>
              </a:lnSpc>
            </a:pPr>
            <a:r>
              <a:rPr lang="en-US" sz="1506">
                <a:solidFill>
                  <a:srgbClr val="272B2D"/>
                </a:solidFill>
                <a:latin typeface="Open Sauce SemiBold"/>
                <a:ea typeface="Open Sauce SemiBold"/>
                <a:cs typeface="Open Sauce SemiBold"/>
                <a:sym typeface="Open Sauce SemiBold"/>
              </a:rPr>
              <a:t>FIREWALL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88423" y="12333972"/>
            <a:ext cx="2790825" cy="505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US" sz="2971" spc="136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CLOUD VENDORS</a:t>
            </a:r>
          </a:p>
        </p:txBody>
      </p:sp>
      <p:sp>
        <p:nvSpPr>
          <p:cNvPr name="TextBox 8" id="8"/>
          <p:cNvSpPr txBox="true"/>
          <p:nvPr/>
        </p:nvSpPr>
        <p:spPr>
          <a:xfrm rot="-1768553">
            <a:off x="8257587" y="9927977"/>
            <a:ext cx="1962150" cy="345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5"/>
              </a:lnSpc>
            </a:pPr>
            <a:r>
              <a:rPr lang="en-US" sz="2139" spc="-57">
                <a:solidFill>
                  <a:srgbClr val="753331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▲ ATTACK PATH 1:</a:t>
            </a:r>
          </a:p>
        </p:txBody>
      </p:sp>
      <p:sp>
        <p:nvSpPr>
          <p:cNvPr name="TextBox 9" id="9"/>
          <p:cNvSpPr txBox="true"/>
          <p:nvPr/>
        </p:nvSpPr>
        <p:spPr>
          <a:xfrm rot="-1799704">
            <a:off x="8352315" y="10109872"/>
            <a:ext cx="2352675" cy="288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6"/>
              </a:lnSpc>
            </a:pPr>
            <a:r>
              <a:rPr lang="en-US" sz="1761" spc="-29">
                <a:solidFill>
                  <a:srgbClr val="603C36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STRASS VIA CLOUD VEROO</a:t>
            </a:r>
          </a:p>
        </p:txBody>
      </p:sp>
      <p:sp>
        <p:nvSpPr>
          <p:cNvPr name="TextBox 10" id="10"/>
          <p:cNvSpPr txBox="true"/>
          <p:nvPr/>
        </p:nvSpPr>
        <p:spPr>
          <a:xfrm rot="1726058">
            <a:off x="11788182" y="4866865"/>
            <a:ext cx="981075" cy="580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7"/>
              </a:lnSpc>
            </a:pPr>
            <a:r>
              <a:rPr lang="en-US" sz="3376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BANK</a:t>
            </a:r>
          </a:p>
        </p:txBody>
      </p:sp>
      <p:sp>
        <p:nvSpPr>
          <p:cNvPr name="TextBox 11" id="11"/>
          <p:cNvSpPr txBox="true"/>
          <p:nvPr/>
        </p:nvSpPr>
        <p:spPr>
          <a:xfrm rot="-1690715">
            <a:off x="13078026" y="4312014"/>
            <a:ext cx="1095375" cy="654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7"/>
              </a:lnSpc>
            </a:pPr>
            <a:r>
              <a:rPr lang="en-US" sz="3848" spc="207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Bank</a:t>
            </a:r>
          </a:p>
        </p:txBody>
      </p:sp>
      <p:sp>
        <p:nvSpPr>
          <p:cNvPr name="TextBox 12" id="12"/>
          <p:cNvSpPr txBox="true"/>
          <p:nvPr/>
        </p:nvSpPr>
        <p:spPr>
          <a:xfrm rot="-1766725">
            <a:off x="15659810" y="3099043"/>
            <a:ext cx="1190625" cy="422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9"/>
              </a:lnSpc>
            </a:pPr>
            <a:r>
              <a:rPr lang="en-US" sz="2478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SHADOW</a:t>
            </a:r>
          </a:p>
        </p:txBody>
      </p:sp>
      <p:sp>
        <p:nvSpPr>
          <p:cNvPr name="TextBox 13" id="13"/>
          <p:cNvSpPr txBox="true"/>
          <p:nvPr/>
        </p:nvSpPr>
        <p:spPr>
          <a:xfrm rot="-1754929">
            <a:off x="16131507" y="3318719"/>
            <a:ext cx="495300" cy="46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3"/>
              </a:lnSpc>
            </a:pPr>
            <a:r>
              <a:rPr lang="en-US" sz="2759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API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686461" y="2356497"/>
            <a:ext cx="2600325" cy="347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2"/>
              </a:lnSpc>
            </a:pPr>
            <a:r>
              <a:rPr lang="en-US" sz="2066">
                <a:solidFill>
                  <a:srgbClr val="272B2D"/>
                </a:solidFill>
                <a:latin typeface="Barlow Bold"/>
                <a:ea typeface="Barlow Bold"/>
                <a:cs typeface="Barlow Bold"/>
                <a:sym typeface="Barlow Bold"/>
              </a:rPr>
              <a:t>AGENTIC API SPRAWL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324707" y="3297380"/>
            <a:ext cx="4935289" cy="2270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66"/>
              </a:lnSpc>
            </a:pPr>
            <a:r>
              <a:rPr lang="en-US" sz="4244" spc="4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The Shadow API Threat</a:t>
            </a:r>
          </a:p>
          <a:p>
            <a:pPr algn="r">
              <a:lnSpc>
                <a:spcPts val="2695"/>
              </a:lnSpc>
            </a:pPr>
            <a:r>
              <a:rPr lang="en-US" sz="2400">
                <a:solidFill>
                  <a:srgbClr val="272B2D"/>
                </a:solidFill>
                <a:latin typeface="Barlow Bold"/>
                <a:ea typeface="Barlow Bold"/>
                <a:cs typeface="Barlow Bold"/>
                <a:sym typeface="Barlow Bold"/>
              </a:rPr>
              <a:t>Autonomous Al agents create</a:t>
            </a:r>
          </a:p>
          <a:p>
            <a:pPr algn="r">
              <a:lnSpc>
                <a:spcPts val="2695"/>
              </a:lnSpc>
            </a:pPr>
            <a:r>
              <a:rPr lang="en-US" sz="2400" spc="26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unmonitored APIs that</a:t>
            </a:r>
          </a:p>
          <a:p>
            <a:pPr algn="r">
              <a:lnSpc>
                <a:spcPts val="2695"/>
              </a:lnSpc>
            </a:pPr>
            <a:r>
              <a:rPr lang="en-US" sz="2400" spc="-12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completely bypass traditional</a:t>
            </a:r>
          </a:p>
          <a:p>
            <a:pPr algn="r">
              <a:lnSpc>
                <a:spcPts val="2695"/>
              </a:lnSpc>
            </a:pPr>
            <a:r>
              <a:rPr lang="en-US" sz="2400" spc="-12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security gateways and</a:t>
            </a:r>
          </a:p>
          <a:p>
            <a:pPr algn="r">
              <a:lnSpc>
                <a:spcPts val="2695"/>
              </a:lnSpc>
            </a:pPr>
            <a:r>
              <a:rPr lang="en-US" sz="2400">
                <a:solidFill>
                  <a:srgbClr val="272B2D"/>
                </a:solidFill>
                <a:latin typeface="Barlow Bold"/>
                <a:ea typeface="Barlow Bold"/>
                <a:cs typeface="Barlow Bold"/>
                <a:sym typeface="Barlow Bold"/>
              </a:rPr>
              <a:t>firewalls.</a:t>
            </a:r>
          </a:p>
        </p:txBody>
      </p:sp>
      <p:sp>
        <p:nvSpPr>
          <p:cNvPr name="TextBox 16" id="16"/>
          <p:cNvSpPr txBox="true"/>
          <p:nvPr/>
        </p:nvSpPr>
        <p:spPr>
          <a:xfrm rot="-2035787">
            <a:off x="16815398" y="6316677"/>
            <a:ext cx="1114425" cy="3285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11"/>
              </a:lnSpc>
            </a:pPr>
            <a:r>
              <a:rPr lang="en-US" sz="19151">
                <a:solidFill>
                  <a:srgbClr val="D2E3E5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7</a:t>
            </a:r>
          </a:p>
        </p:txBody>
      </p:sp>
      <p:sp>
        <p:nvSpPr>
          <p:cNvPr name="TextBox 17" id="17"/>
          <p:cNvSpPr txBox="true"/>
          <p:nvPr/>
        </p:nvSpPr>
        <p:spPr>
          <a:xfrm rot="1871098">
            <a:off x="16370451" y="10199621"/>
            <a:ext cx="2200275" cy="272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95"/>
              </a:lnSpc>
            </a:pPr>
            <a:r>
              <a:rPr lang="en-US" sz="1639" spc="-9">
                <a:solidFill>
                  <a:srgbClr val="603C36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GYMASS VIA SHADOW API</a:t>
            </a:r>
          </a:p>
        </p:txBody>
      </p:sp>
      <p:sp>
        <p:nvSpPr>
          <p:cNvPr name="TextBox 18" id="18"/>
          <p:cNvSpPr txBox="true"/>
          <p:nvPr/>
        </p:nvSpPr>
        <p:spPr>
          <a:xfrm rot="1920322">
            <a:off x="16888948" y="9972637"/>
            <a:ext cx="1409700" cy="31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71"/>
              </a:lnSpc>
            </a:pPr>
            <a:r>
              <a:rPr lang="en-US" sz="1837" spc="-53">
                <a:solidFill>
                  <a:srgbClr val="603C36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ATTACK PATH 2: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19450" y="11390102"/>
            <a:ext cx="5886450" cy="556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0"/>
              </a:lnSpc>
            </a:pPr>
            <a:r>
              <a:rPr lang="en-US" sz="3221" spc="67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SWIFT &amp; CORE SYSTEM EXPLOITS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484483" y="12272125"/>
            <a:ext cx="5317182" cy="1568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3"/>
              </a:lnSpc>
            </a:pPr>
            <a:r>
              <a:rPr lang="en-US" sz="3683" spc="-18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The Digital Bank Heist Vector</a:t>
            </a:r>
          </a:p>
          <a:p>
            <a:pPr algn="l">
              <a:lnSpc>
                <a:spcPts val="2498"/>
              </a:lnSpc>
            </a:pPr>
            <a:r>
              <a:rPr lang="en-US" sz="2066">
                <a:solidFill>
                  <a:srgbClr val="272B2D"/>
                </a:solidFill>
                <a:latin typeface="Barlow Medium"/>
                <a:ea typeface="Barlow Medium"/>
                <a:cs typeface="Barlow Medium"/>
                <a:sym typeface="Barlow Medium"/>
              </a:rPr>
              <a:t>Critical back-office systems like the SWIFT</a:t>
            </a:r>
          </a:p>
          <a:p>
            <a:pPr algn="l">
              <a:lnSpc>
                <a:spcPts val="2889"/>
              </a:lnSpc>
            </a:pPr>
            <a:r>
              <a:rPr lang="en-US" sz="2389" spc="45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network require robust controls (e.g.,</a:t>
            </a:r>
          </a:p>
          <a:p>
            <a:pPr algn="l">
              <a:lnSpc>
                <a:spcPts val="2654"/>
              </a:lnSpc>
            </a:pPr>
            <a:r>
              <a:rPr lang="en-US" sz="2195">
                <a:solidFill>
                  <a:srgbClr val="272B2D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Control 2.4) to prevent systemic theft.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324707" y="12339781"/>
            <a:ext cx="2749153" cy="488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2880" spc="86">
                <a:solidFill>
                  <a:srgbClr val="272B2D"/>
                </a:solidFill>
                <a:latin typeface="Chau Philomene"/>
                <a:ea typeface="Chau Philomene"/>
                <a:cs typeface="Chau Philomene"/>
                <a:sym typeface="Chau Philomene"/>
              </a:rPr>
              <a:t>SWIFT NETWORK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296898"/>
          </a:xfrm>
          <a:custGeom>
            <a:avLst/>
            <a:gdLst/>
            <a:ahLst/>
            <a:cxnLst/>
            <a:rect r="r" b="b" t="t" l="l"/>
            <a:pathLst>
              <a:path h="14296898" w="26212800">
                <a:moveTo>
                  <a:pt x="0" y="0"/>
                </a:moveTo>
                <a:lnTo>
                  <a:pt x="26212800" y="0"/>
                </a:lnTo>
                <a:lnTo>
                  <a:pt x="26212800" y="14296898"/>
                </a:lnTo>
                <a:lnTo>
                  <a:pt x="0" y="14296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139348" y="10932866"/>
            <a:ext cx="666750" cy="108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02"/>
              </a:lnSpc>
            </a:pPr>
            <a:r>
              <a:rPr lang="en-US" sz="6359">
                <a:solidFill>
                  <a:srgbClr val="364851"/>
                </a:solidFill>
                <a:latin typeface="Sacramento"/>
                <a:ea typeface="Sacramento"/>
                <a:cs typeface="Sacramento"/>
                <a:sym typeface="Sacramento"/>
              </a:rPr>
              <a:t>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80218" y="11349818"/>
            <a:ext cx="7705725" cy="2487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7"/>
              </a:lnSpc>
            </a:pPr>
            <a:r>
              <a:rPr lang="en-US" sz="3079" spc="49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API SPRAWL: Agentic Al &amp; Shadow APIs</a:t>
            </a:r>
          </a:p>
          <a:p>
            <a:pPr algn="l">
              <a:lnSpc>
                <a:spcPts val="3907"/>
              </a:lnSpc>
            </a:pPr>
            <a:r>
              <a:rPr lang="en-US" sz="3079" spc="49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Agentic Al autonomously generates ephemeral</a:t>
            </a:r>
          </a:p>
          <a:p>
            <a:pPr algn="l">
              <a:lnSpc>
                <a:spcPts val="3907"/>
              </a:lnSpc>
            </a:pPr>
            <a:r>
              <a:rPr lang="en-US" sz="3079" spc="49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connections. This creates unmonitored 'Shadow</a:t>
            </a:r>
          </a:p>
          <a:p>
            <a:pPr algn="l">
              <a:lnSpc>
                <a:spcPts val="3907"/>
              </a:lnSpc>
            </a:pPr>
            <a:r>
              <a:rPr lang="en-US" sz="3079" spc="49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APIs' that bypass gateways, acting as the</a:t>
            </a:r>
          </a:p>
          <a:p>
            <a:pPr algn="l">
              <a:lnSpc>
                <a:spcPts val="3907"/>
              </a:lnSpc>
            </a:pPr>
            <a:r>
              <a:rPr lang="en-US" sz="3079" spc="49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primary silent vector for data exfilitation.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4910" y="11367085"/>
            <a:ext cx="7581900" cy="2433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94"/>
              </a:lnSpc>
            </a:pPr>
            <a:r>
              <a:rPr lang="en-US" sz="3086" spc="46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THIRD-PARTY: Aggregation Effect</a:t>
            </a:r>
          </a:p>
          <a:p>
            <a:pPr algn="l">
              <a:lnSpc>
                <a:spcPts val="3894"/>
              </a:lnSpc>
            </a:pPr>
            <a:r>
              <a:rPr lang="en-US" sz="3086" spc="46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Supply web is non-linear. Breaching one critical</a:t>
            </a:r>
          </a:p>
          <a:p>
            <a:pPr algn="l">
              <a:lnSpc>
                <a:spcPts val="3894"/>
              </a:lnSpc>
            </a:pPr>
            <a:r>
              <a:rPr lang="en-US" sz="3086" spc="46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vendor (e.g., NightSpire IT management)</a:t>
            </a:r>
          </a:p>
          <a:p>
            <a:pPr algn="l">
              <a:lnSpc>
                <a:spcPts val="3894"/>
              </a:lnSpc>
            </a:pPr>
            <a:r>
              <a:rPr lang="en-US" sz="3086" spc="46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provides simultaneous access to hundreds of</a:t>
            </a:r>
          </a:p>
          <a:p>
            <a:pPr algn="l">
              <a:lnSpc>
                <a:spcPts val="3894"/>
              </a:lnSpc>
            </a:pPr>
            <a:r>
              <a:rPr lang="en-US" sz="3086" spc="46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downstream banks, bypassing direct defenses.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714572" y="9059406"/>
            <a:ext cx="4810125" cy="928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49"/>
              </a:lnSpc>
            </a:pPr>
            <a:r>
              <a:rPr lang="en-US" sz="3426" spc="106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TRADITIONAL PERIMETER</a:t>
            </a:r>
          </a:p>
          <a:p>
            <a:pPr algn="r">
              <a:lnSpc>
                <a:spcPts val="3549"/>
              </a:lnSpc>
            </a:pPr>
            <a:r>
              <a:rPr lang="en-US" sz="3426" spc="106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FIREWALL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08945" y="6650425"/>
            <a:ext cx="2981325" cy="835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01"/>
              </a:lnSpc>
            </a:pPr>
            <a:r>
              <a:rPr lang="en-US" sz="3151" spc="-3">
                <a:solidFill>
                  <a:srgbClr val="8E5E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Aggregation Effect</a:t>
            </a:r>
          </a:p>
          <a:p>
            <a:pPr algn="ctr">
              <a:lnSpc>
                <a:spcPts val="3151"/>
              </a:lnSpc>
            </a:pPr>
            <a:r>
              <a:rPr lang="en-US" sz="3101" spc="6">
                <a:solidFill>
                  <a:srgbClr val="8E5E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Attack Path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14910" y="6756986"/>
            <a:ext cx="3733800" cy="881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6"/>
              </a:lnSpc>
            </a:pPr>
            <a:r>
              <a:rPr lang="en-US" sz="3279" spc="3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BANK</a:t>
            </a:r>
          </a:p>
          <a:p>
            <a:pPr algn="ctr">
              <a:lnSpc>
                <a:spcPts val="3446"/>
              </a:lnSpc>
            </a:pPr>
            <a:r>
              <a:rPr lang="en-US" sz="3279" spc="3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(Core Systems &amp; Data)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35029" y="2469685"/>
            <a:ext cx="4552950" cy="907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47"/>
              </a:lnSpc>
            </a:pPr>
            <a:r>
              <a:rPr lang="en-US" sz="3251" spc="204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CLOUD VENDORS</a:t>
            </a:r>
          </a:p>
          <a:p>
            <a:pPr algn="r">
              <a:lnSpc>
                <a:spcPts val="3386"/>
              </a:lnSpc>
            </a:pPr>
            <a:r>
              <a:rPr lang="en-US" sz="3017" spc="39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(e.g., NightSpire, North Face)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42553" y="250437"/>
            <a:ext cx="19812000" cy="1368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80"/>
              </a:lnSpc>
            </a:pPr>
            <a:r>
              <a:rPr lang="en-US" sz="7986" spc="71">
                <a:solidFill>
                  <a:srgbClr val="14203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Systemic Risk: The Interconnected Threat Matrix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376817" y="2511553"/>
            <a:ext cx="3181350" cy="895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7"/>
              </a:lnSpc>
            </a:pPr>
            <a:r>
              <a:rPr lang="en-US" sz="3221" spc="80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SWIFT NETWORK</a:t>
            </a:r>
          </a:p>
          <a:p>
            <a:pPr algn="l">
              <a:lnSpc>
                <a:spcPts val="3417"/>
              </a:lnSpc>
            </a:pPr>
            <a:r>
              <a:rPr lang="en-US" sz="3221" spc="80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(Global Payments)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245325" y="5464357"/>
            <a:ext cx="2590800" cy="826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69"/>
              </a:lnSpc>
            </a:pPr>
            <a:r>
              <a:rPr lang="en-US" sz="3433" spc="127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TRADITIONAL</a:t>
            </a:r>
          </a:p>
          <a:p>
            <a:pPr algn="just">
              <a:lnSpc>
                <a:spcPts val="2618"/>
              </a:lnSpc>
            </a:pPr>
            <a:r>
              <a:rPr lang="en-US" sz="2323">
                <a:solidFill>
                  <a:srgbClr val="292928"/>
                </a:solidFill>
                <a:latin typeface="Barlow Bold"/>
                <a:ea typeface="Barlow Bold"/>
                <a:cs typeface="Barlow Bold"/>
                <a:sym typeface="Barlow Bold"/>
              </a:rPr>
              <a:t>API GATEWAY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793820" y="6640016"/>
            <a:ext cx="3971925" cy="1221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8"/>
              </a:lnSpc>
            </a:pPr>
            <a:r>
              <a:rPr lang="en-US" sz="3041" spc="57">
                <a:solidFill>
                  <a:srgbClr val="8E5E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Shadow APIs</a:t>
            </a:r>
          </a:p>
          <a:p>
            <a:pPr algn="l">
              <a:lnSpc>
                <a:spcPts val="3178"/>
              </a:lnSpc>
            </a:pPr>
            <a:r>
              <a:rPr lang="en-US" sz="3041" spc="57">
                <a:solidFill>
                  <a:srgbClr val="8E5E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(Unmonitored Ephemeral</a:t>
            </a:r>
          </a:p>
          <a:p>
            <a:pPr algn="l">
              <a:lnSpc>
                <a:spcPts val="3178"/>
              </a:lnSpc>
            </a:pPr>
            <a:r>
              <a:rPr lang="en-US" sz="3041" spc="57">
                <a:solidFill>
                  <a:srgbClr val="8E5E5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Connections)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674611" y="8994507"/>
            <a:ext cx="1371600" cy="37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2"/>
              </a:lnSpc>
            </a:pPr>
            <a:r>
              <a:rPr lang="en-US" sz="2194">
                <a:solidFill>
                  <a:srgbClr val="292928"/>
                </a:solidFill>
                <a:latin typeface="Barlow Bold"/>
                <a:ea typeface="Barlow Bold"/>
                <a:cs typeface="Barlow Bold"/>
                <a:sym typeface="Barlow Bold"/>
              </a:rPr>
              <a:t>AI AGENTS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9348282" y="9358679"/>
            <a:ext cx="4876800" cy="5496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4"/>
              </a:lnSpc>
            </a:pPr>
            <a:r>
              <a:rPr lang="en-US" sz="3110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(Internal &amp; External, Agentic Al)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100347" y="11274864"/>
            <a:ext cx="5257800" cy="615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13"/>
              </a:lnSpc>
            </a:pPr>
            <a:r>
              <a:rPr lang="en-US" sz="3509" spc="-7">
                <a:solidFill>
                  <a:srgbClr val="25344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SWIFT: Mandatory Control 2.4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983443" y="12197621"/>
            <a:ext cx="7486650" cy="1698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02"/>
              </a:lnSpc>
            </a:pPr>
            <a:r>
              <a:rPr lang="en-US" sz="3021" spc="45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Critical 2026 requirement to secure vulnerable</a:t>
            </a:r>
          </a:p>
          <a:p>
            <a:pPr algn="l">
              <a:lnSpc>
                <a:spcPts val="3302"/>
              </a:lnSpc>
            </a:pPr>
            <a:r>
              <a:rPr lang="en-US" sz="3021" spc="45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flows between the secure SWIFT zone and Back</a:t>
            </a:r>
          </a:p>
          <a:p>
            <a:pPr algn="l">
              <a:lnSpc>
                <a:spcPts val="3302"/>
              </a:lnSpc>
            </a:pPr>
            <a:r>
              <a:rPr lang="en-US" sz="3021" spc="45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Office applications. Essential to prevent 'bank</a:t>
            </a:r>
          </a:p>
          <a:p>
            <a:pPr algn="l">
              <a:lnSpc>
                <a:spcPts val="3302"/>
              </a:lnSpc>
            </a:pPr>
            <a:r>
              <a:rPr lang="en-US" sz="3021" spc="45">
                <a:solidFill>
                  <a:srgbClr val="29292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heist' scenarios and ensure network access.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296898"/>
          </a:xfrm>
          <a:custGeom>
            <a:avLst/>
            <a:gdLst/>
            <a:ahLst/>
            <a:cxnLst/>
            <a:rect r="r" b="b" t="t" l="l"/>
            <a:pathLst>
              <a:path h="14296898" w="26212800">
                <a:moveTo>
                  <a:pt x="0" y="0"/>
                </a:moveTo>
                <a:lnTo>
                  <a:pt x="26212800" y="0"/>
                </a:lnTo>
                <a:lnTo>
                  <a:pt x="26212800" y="14296898"/>
                </a:lnTo>
                <a:lnTo>
                  <a:pt x="0" y="14296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63920" y="985459"/>
            <a:ext cx="20821650" cy="1483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61"/>
              </a:lnSpc>
            </a:pPr>
            <a:r>
              <a:rPr lang="en-US" sz="4494" spc="193">
                <a:solidFill>
                  <a:srgbClr val="122849"/>
                </a:solidFill>
                <a:latin typeface="Roboto"/>
                <a:ea typeface="Roboto"/>
                <a:cs typeface="Roboto"/>
                <a:sym typeface="Roboto"/>
              </a:rPr>
              <a:t>THE HUMAN VECTOR: COGNITIVE WARFARE &amp; AUTHENTICATION BYPASS</a:t>
            </a:r>
          </a:p>
          <a:p>
            <a:pPr algn="l">
              <a:lnSpc>
                <a:spcPts val="5861"/>
              </a:lnSpc>
            </a:pPr>
            <a:r>
              <a:rPr lang="en-US" sz="4494" spc="193">
                <a:solidFill>
                  <a:srgbClr val="122849"/>
                </a:solidFill>
                <a:latin typeface="Roboto"/>
                <a:ea typeface="Roboto"/>
                <a:cs typeface="Roboto"/>
                <a:sym typeface="Roboto"/>
              </a:rPr>
              <a:t>Slide 8: Financial Fraud Schemes &amp; Social Engineering - Board Presentation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77852" y="3407662"/>
            <a:ext cx="11601450" cy="638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5"/>
              </a:lnSpc>
            </a:pPr>
            <a:r>
              <a:rPr lang="en-US" sz="3746" spc="82">
                <a:solidFill>
                  <a:srgbClr val="172B4A"/>
                </a:solidFill>
                <a:latin typeface="Roboto"/>
                <a:ea typeface="Roboto"/>
                <a:cs typeface="Roboto"/>
                <a:sym typeface="Roboto"/>
              </a:rPr>
              <a:t>FIDO DOWNGRADE ATTACK FLOW &amp; EXPLOITATION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6881" y="4563691"/>
            <a:ext cx="3857625" cy="717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36"/>
              </a:lnSpc>
            </a:pPr>
            <a:r>
              <a:rPr lang="en-US" sz="2512" spc="65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STEP 1: USER ATTEMPTS</a:t>
            </a:r>
          </a:p>
          <a:p>
            <a:pPr algn="just">
              <a:lnSpc>
                <a:spcPts val="2836"/>
              </a:lnSpc>
            </a:pPr>
            <a:r>
              <a:rPr lang="en-US" sz="2512" spc="65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SECURE PASSKEY LOGIN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60710" y="4544271"/>
            <a:ext cx="3524250" cy="74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15"/>
              </a:lnSpc>
            </a:pPr>
            <a:r>
              <a:rPr lang="en-US" sz="2539" spc="4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STEP 2: ATTACKER</a:t>
            </a:r>
          </a:p>
          <a:p>
            <a:pPr algn="ctr">
              <a:lnSpc>
                <a:spcPts val="2915"/>
              </a:lnSpc>
            </a:pPr>
            <a:r>
              <a:rPr lang="en-US" sz="2539" spc="4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JAMS/BLOCKS SIGNAL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31390" y="3318760"/>
            <a:ext cx="4448175" cy="540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13"/>
              </a:lnSpc>
            </a:pPr>
            <a:r>
              <a:rPr lang="en-US" sz="3081" spc="33">
                <a:solidFill>
                  <a:srgbClr val="ECF0F2"/>
                </a:solidFill>
                <a:latin typeface="Roboto"/>
                <a:ea typeface="Roboto"/>
                <a:cs typeface="Roboto"/>
                <a:sym typeface="Roboto"/>
              </a:rPr>
              <a:t>DEEPFAKE SATURATION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163579" y="4255035"/>
            <a:ext cx="4905375" cy="1558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4"/>
              </a:lnSpc>
            </a:pPr>
            <a:r>
              <a:rPr lang="en-US" sz="2792" spc="25">
                <a:solidFill>
                  <a:srgbClr val="27242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43% of businesses reported</a:t>
            </a:r>
          </a:p>
          <a:p>
            <a:pPr algn="l">
              <a:lnSpc>
                <a:spcPts val="2947"/>
              </a:lnSpc>
            </a:pPr>
            <a:r>
              <a:rPr lang="en-US" sz="2431" spc="3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falling victim to deepfake financial</a:t>
            </a:r>
          </a:p>
          <a:p>
            <a:pPr algn="l">
              <a:lnSpc>
                <a:spcPts val="2947"/>
              </a:lnSpc>
            </a:pPr>
            <a:r>
              <a:rPr lang="en-US" sz="2431" spc="3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scams in 2025. C-suite audio</a:t>
            </a:r>
          </a:p>
          <a:p>
            <a:pPr algn="l">
              <a:lnSpc>
                <a:spcPts val="2947"/>
              </a:lnSpc>
            </a:pPr>
            <a:r>
              <a:rPr lang="en-US" sz="2431" spc="3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impersonation is a primary tactic.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29409" y="7647417"/>
            <a:ext cx="5514975" cy="902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9"/>
              </a:lnSpc>
            </a:pPr>
            <a:r>
              <a:rPr lang="en-US" sz="2965" spc="68">
                <a:solidFill>
                  <a:srgbClr val="A91F1F"/>
                </a:solidFill>
                <a:latin typeface="Roboto"/>
                <a:ea typeface="Roboto"/>
                <a:cs typeface="Roboto"/>
                <a:sym typeface="Roboto"/>
              </a:rPr>
              <a:t>VULNERABLE FALLBACK PATH</a:t>
            </a:r>
          </a:p>
          <a:p>
            <a:pPr algn="l">
              <a:lnSpc>
                <a:spcPts val="3579"/>
              </a:lnSpc>
            </a:pPr>
            <a:r>
              <a:rPr lang="en-US" sz="2965" spc="68">
                <a:solidFill>
                  <a:srgbClr val="A91F1F"/>
                </a:solidFill>
                <a:latin typeface="Roboto"/>
                <a:ea typeface="Roboto"/>
                <a:cs typeface="Roboto"/>
                <a:sym typeface="Roboto"/>
              </a:rPr>
              <a:t>(FAIL-OPEN EXPLOIT)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683803" y="6777618"/>
            <a:ext cx="3943350" cy="514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2982" spc="149">
                <a:solidFill>
                  <a:srgbClr val="E6F3F7"/>
                </a:solidFill>
                <a:latin typeface="Roboto"/>
                <a:ea typeface="Roboto"/>
                <a:cs typeface="Roboto"/>
                <a:sym typeface="Roboto"/>
              </a:rPr>
              <a:t>WERO INSTANT RISK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180002" y="7734670"/>
            <a:ext cx="4600575" cy="1502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9"/>
              </a:lnSpc>
            </a:pPr>
            <a:r>
              <a:rPr lang="en-US" sz="2495" spc="132">
                <a:solidFill>
                  <a:srgbClr val="272424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H1 2026 launch creates critical</a:t>
            </a:r>
          </a:p>
          <a:p>
            <a:pPr algn="l">
              <a:lnSpc>
                <a:spcPts val="2993"/>
              </a:lnSpc>
            </a:pPr>
            <a:r>
              <a:rPr lang="en-US" sz="2418" spc="43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attack surface. "Wero refund"</a:t>
            </a:r>
          </a:p>
          <a:p>
            <a:pPr algn="l">
              <a:lnSpc>
                <a:spcPts val="2993"/>
              </a:lnSpc>
            </a:pPr>
            <a:r>
              <a:rPr lang="en-US" sz="2418" spc="43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scams target irreversible instant</a:t>
            </a:r>
          </a:p>
          <a:p>
            <a:pPr algn="l">
              <a:lnSpc>
                <a:spcPts val="2993"/>
              </a:lnSpc>
            </a:pPr>
            <a:r>
              <a:rPr lang="en-US" sz="2418" spc="43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payments.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11594" y="9899861"/>
            <a:ext cx="1419225" cy="49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9"/>
              </a:lnSpc>
            </a:pPr>
            <a:r>
              <a:rPr lang="en-US" sz="2870" spc="160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STEP 3: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442200" y="10419928"/>
            <a:ext cx="2590800" cy="1179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4"/>
              </a:lnSpc>
            </a:pPr>
            <a:r>
              <a:rPr lang="en-US" sz="2531" spc="65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SYSTEM OFFERS</a:t>
            </a:r>
          </a:p>
          <a:p>
            <a:pPr algn="ctr">
              <a:lnSpc>
                <a:spcPts val="2932"/>
              </a:lnSpc>
            </a:pPr>
            <a:r>
              <a:rPr lang="en-US" sz="2323">
                <a:solidFill>
                  <a:srgbClr val="272424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"TRY ANOTHER WAY"</a:t>
            </a:r>
          </a:p>
          <a:p>
            <a:pPr algn="ctr">
              <a:lnSpc>
                <a:spcPts val="3274"/>
              </a:lnSpc>
            </a:pPr>
            <a:r>
              <a:rPr lang="en-US" sz="2594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(FALLBACK)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626186" y="11981581"/>
            <a:ext cx="4124325" cy="389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5"/>
              </a:lnSpc>
            </a:pPr>
            <a:r>
              <a:rPr lang="en-US" sz="2275" spc="68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STEP 4: USER SELECTS "SMS"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540461" y="12366599"/>
            <a:ext cx="4295775" cy="389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1"/>
              </a:lnSpc>
            </a:pPr>
            <a:r>
              <a:rPr lang="en-US" sz="2279" spc="45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-&gt; ATTACKER INTERCEPTS OTP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673375" y="10216645"/>
            <a:ext cx="5915025" cy="522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4"/>
              </a:lnSpc>
            </a:pPr>
            <a:r>
              <a:rPr lang="en-US" sz="3045" spc="91">
                <a:solidFill>
                  <a:srgbClr val="F9E8E1"/>
                </a:solidFill>
                <a:latin typeface="Roboto"/>
                <a:ea typeface="Roboto"/>
                <a:cs typeface="Roboto"/>
                <a:sym typeface="Roboto"/>
              </a:rPr>
              <a:t>AUTHENTICATION REGRESSION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180086" y="11220762"/>
            <a:ext cx="5086350" cy="149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28"/>
              </a:lnSpc>
            </a:pPr>
            <a:r>
              <a:rPr lang="en-US" sz="2483" spc="14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Technique bypasses "phishing-</a:t>
            </a:r>
          </a:p>
          <a:p>
            <a:pPr algn="l">
              <a:lnSpc>
                <a:spcPts val="2928"/>
              </a:lnSpc>
            </a:pPr>
            <a:r>
              <a:rPr lang="en-US" sz="2483" spc="14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resistant" MFA by forcing a</a:t>
            </a:r>
          </a:p>
          <a:p>
            <a:pPr algn="l">
              <a:lnSpc>
                <a:spcPts val="2928"/>
              </a:lnSpc>
            </a:pPr>
            <a:r>
              <a:rPr lang="en-US" sz="2483" spc="14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downgrade to weaker methods (like</a:t>
            </a:r>
          </a:p>
          <a:p>
            <a:pPr algn="l">
              <a:lnSpc>
                <a:spcPts val="2928"/>
              </a:lnSpc>
            </a:pPr>
            <a:r>
              <a:rPr lang="en-US" sz="2483" spc="14">
                <a:solidFill>
                  <a:srgbClr val="272424"/>
                </a:solidFill>
                <a:latin typeface="Roboto"/>
                <a:ea typeface="Roboto"/>
                <a:cs typeface="Roboto"/>
                <a:sym typeface="Roboto"/>
              </a:rPr>
              <a:t>SMS), rendering them ineffective.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